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6" r:id="rId11"/>
    <p:sldId id="265" r:id="rId12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sk-SK" sz="1800" b="0" strike="noStrike" spc="-1">
                <a:solidFill>
                  <a:srgbClr val="FFFFFF"/>
                </a:solidFill>
                <a:latin typeface="Century Gothic"/>
              </a:rPr>
              <a:t>Kliknúť na presun snímky</a:t>
            </a: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sk-SK" sz="2000" b="0" strike="noStrike" spc="-1">
                <a:solidFill>
                  <a:srgbClr val="000000"/>
                </a:solidFill>
                <a:latin typeface="Arial"/>
              </a:rPr>
              <a:t>Kliknúť na úpravu formátu poznámok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sk-SK" sz="1400" b="0" strike="noStrike" spc="-1">
                <a:solidFill>
                  <a:srgbClr val="000000"/>
                </a:solidFill>
                <a:latin typeface="Times New Roman"/>
              </a:rPr>
              <a:t>&lt;hlavička&gt;</a:t>
            </a:r>
          </a:p>
        </p:txBody>
      </p:sp>
      <p:sp>
        <p:nvSpPr>
          <p:cNvPr id="150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sk-SK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lang="sk-SK" sz="1400" b="0" strike="noStrike" spc="-1">
                <a:solidFill>
                  <a:srgbClr val="000000"/>
                </a:solidFill>
                <a:latin typeface="Times New Roman"/>
              </a:rPr>
              <a:t>&lt;dátum/čas&gt;</a:t>
            </a:r>
          </a:p>
        </p:txBody>
      </p:sp>
      <p:sp>
        <p:nvSpPr>
          <p:cNvPr id="151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sk-SK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sk-SK" sz="1400" b="0" strike="noStrike" spc="-1">
                <a:solidFill>
                  <a:srgbClr val="000000"/>
                </a:solidFill>
                <a:latin typeface="Times New Roman"/>
              </a:rPr>
              <a:t>&lt;päta&gt;</a:t>
            </a:r>
          </a:p>
        </p:txBody>
      </p:sp>
      <p:sp>
        <p:nvSpPr>
          <p:cNvPr id="152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sk-SK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8B9BB54-C030-4B14-B979-EB0F12D4A5DD}" type="slidenum">
              <a:rPr lang="sk-SK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sk-SK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sk-SK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sk-SK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7C40995-321B-4A89-8995-228B5B891F29}" type="slidenum">
              <a:rPr lang="sk-SK" sz="12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sk-SK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sk-SK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sk-SK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E85ED2EA-44AE-4F0D-965D-FC55EA89BCBE}" type="slidenum">
              <a:rPr lang="sk-SK" sz="1200" b="0" strike="noStrike" spc="-1">
                <a:solidFill>
                  <a:srgbClr val="000000"/>
                </a:solidFill>
                <a:latin typeface="Times New Roman"/>
              </a:rPr>
              <a:t>2</a:t>
            </a:fld>
            <a:endParaRPr lang="sk-SK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0">
              <a:buNone/>
            </a:pPr>
            <a:endParaRPr lang="sk-SK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sk-SK" sz="12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EF0A85E-0DFB-4EA1-BBC2-F6966F14A4A2}" type="slidenum">
              <a:rPr lang="sk-SK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sk-SK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A8AAAA2-9D3E-43BC-8C60-139F8508E1E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sk-SK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1F02E77-C079-4256-AA38-13B4EF4DFEA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042E49D-6D9C-4AAB-AFAC-770653B4E4D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09CBFAF-7802-450F-AB32-7A9C273A3E1F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C707CC2-BB5E-4AF3-B515-23FE9485887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684360" y="715320"/>
            <a:ext cx="8000640" cy="137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sk-SK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240DC7C-5548-4346-B5F6-C8BDC35CF8E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CECE9AC-3E8A-4E05-9BA2-6A61CDDDDAF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01B64BB-1DFE-467A-B0DC-83E9D856D1A1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234D278-2F6D-43F0-A2ED-B4E7BE84B59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50AD5B2B-188D-49A9-984D-BCB7AE34A000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D597503-4BE6-4A93-8955-C1FA276E045A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CBDCAD3-9343-4654-8650-34C4C9B26BF4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C71AA27-905E-4C14-81E0-A74579394CA6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sk-SK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49F0D86-6CAF-412A-BDFC-26AD7B3734F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A2D4F63-E75A-4784-90E6-60F9A797E17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367F226-BBE0-4832-899F-122E84687FC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34655D4-5F0C-41C1-83B7-95E0CAB5062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684360" y="715320"/>
            <a:ext cx="8000640" cy="137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sk-SK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64ED81B-6C20-4545-9A64-311B9A9886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D544F7D-1210-44CE-8314-A3AD5DC97A98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0DE95CD-0832-4841-A199-50F66CA00DD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DD9E18CE-BF1E-4693-9A38-497941739D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BCDD50F-608A-4226-8A16-7E64D357DA8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3E05107-0C54-448D-BE63-1CBBAA0DB1E5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8194581-6470-4161-BB8E-694BDD3A48C4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480AE59-1D14-43AF-A698-B5BD49D4028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sk-SK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E998A1F-1415-4365-8952-4236394C8E8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7AAED004-A8A7-4939-BC69-CCB789ECB48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3CE245B-ACA5-4327-99C3-7A4AA1D36FE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7D7B41E-72F4-4CBD-B610-61440F6C276C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ubTitle"/>
          </p:nvPr>
        </p:nvSpPr>
        <p:spPr>
          <a:xfrm>
            <a:off x="684360" y="715320"/>
            <a:ext cx="8000640" cy="13716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sk-SK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B9FA2B88-333D-4418-9452-C5D025C8BFA2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1721C4E-75F8-421B-BD6B-855D614B69B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8789B4B4-C1B3-4F66-B916-788E7BC9F62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93995CBD-1E3A-468A-883E-14E33825186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374F8D06-0DA4-4A57-9BF4-F8C58E982EA1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1F2CCB6F-0A9C-4DE5-B9C5-43547859D51E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sk-SK" sz="1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45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146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sk-SK" sz="2000" b="0" strike="noStrike" spc="-1">
              <a:solidFill>
                <a:srgbClr val="0F496F"/>
              </a:solidFill>
              <a:latin typeface="Century Gothic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7F529C2-FD19-486B-A19C-D02A9DB1D5D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">
              <a:srgbClr val="6BD1EC"/>
            </a:gs>
            <a:gs pos="100000">
              <a:srgbClr val="06588E"/>
            </a:gs>
          </a:gsLst>
          <a:lin ang="61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Skupina 6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cxnSp>
          <p:nvCxnSpPr>
            <p:cNvPr id="17" name="Priama spojnica 7"/>
            <p:cNvCxnSpPr/>
            <p:nvPr/>
          </p:nvCxnSpPr>
          <p:spPr>
            <a:xfrm flipH="1">
              <a:off x="11275920" y="2963160"/>
              <a:ext cx="912960" cy="91332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2" name="Priama spojnica 8"/>
            <p:cNvCxnSpPr/>
            <p:nvPr/>
          </p:nvCxnSpPr>
          <p:spPr>
            <a:xfrm flipH="1">
              <a:off x="9206640" y="3190320"/>
              <a:ext cx="2982240" cy="29822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3" name="Priama spojnica 9"/>
            <p:cNvCxnSpPr/>
            <p:nvPr/>
          </p:nvCxnSpPr>
          <p:spPr>
            <a:xfrm flipH="1">
              <a:off x="10292040" y="3285000"/>
              <a:ext cx="1896840" cy="18968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4" name="Priama spojnica 10"/>
            <p:cNvCxnSpPr/>
            <p:nvPr/>
          </p:nvCxnSpPr>
          <p:spPr>
            <a:xfrm flipH="1">
              <a:off x="10442880" y="3130920"/>
              <a:ext cx="1746000" cy="174600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  <p:cxnSp>
          <p:nvCxnSpPr>
            <p:cNvPr id="5" name="Priama spojnica 11"/>
            <p:cNvCxnSpPr/>
            <p:nvPr/>
          </p:nvCxnSpPr>
          <p:spPr>
            <a:xfrm flipH="1">
              <a:off x="10918800" y="3682800"/>
              <a:ext cx="1270080" cy="127044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</p:grpSp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84360" y="685800"/>
            <a:ext cx="8000640" cy="29714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sk-SK" sz="4800" b="0" strike="noStrike" cap="all" spc="-1">
                <a:solidFill>
                  <a:srgbClr val="FFFFFF"/>
                </a:solidFill>
                <a:latin typeface="Century Gothic"/>
              </a:rPr>
              <a:t>Kliknite sem a upravte štýl predlohy nadpisov</a:t>
            </a:r>
            <a:endParaRPr lang="sk-SK" sz="4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dt" idx="1"/>
          </p:nvPr>
        </p:nvSpPr>
        <p:spPr>
          <a:xfrm>
            <a:off x="9904320" y="6172200"/>
            <a:ext cx="1599840" cy="364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defRPr lang="sk-SK" sz="1000" b="0" strike="noStrike" spc="-1">
                <a:solidFill>
                  <a:srgbClr val="0A304A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sk-SK" sz="1000" b="0" strike="noStrike" spc="-1">
                <a:solidFill>
                  <a:srgbClr val="0A304A"/>
                </a:solidFill>
                <a:latin typeface="Century Gothic"/>
              </a:rPr>
              <a:t>&lt;dátum/čas&gt;</a:t>
            </a:r>
            <a:endParaRPr lang="sk-SK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ftr" idx="2"/>
          </p:nvPr>
        </p:nvSpPr>
        <p:spPr>
          <a:xfrm>
            <a:off x="684360" y="6172200"/>
            <a:ext cx="7543440" cy="364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ctr">
              <a:buNone/>
              <a:defRPr lang="sk-SK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sk-SK" sz="1400" b="0" strike="noStrike" spc="-1">
                <a:solidFill>
                  <a:srgbClr val="000000"/>
                </a:solidFill>
                <a:latin typeface="Times New Roman"/>
              </a:rPr>
              <a:t>&lt;päta&gt;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sldNum" idx="3"/>
          </p:nvPr>
        </p:nvSpPr>
        <p:spPr>
          <a:xfrm>
            <a:off x="10363320" y="5578560"/>
            <a:ext cx="1141920" cy="669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sk-SK" sz="3200" b="0" strike="noStrike" spc="-1">
                <a:solidFill>
                  <a:srgbClr val="0A304A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9CF92E9-A80B-408B-AEFF-41E39A8D737C}" type="slidenum">
              <a:rPr lang="sk-SK" sz="3200" b="0" strike="noStrike" spc="-1">
                <a:solidFill>
                  <a:srgbClr val="0A304A"/>
                </a:solidFill>
                <a:latin typeface="Century Gothic"/>
              </a:rPr>
              <a:t>‹#›</a:t>
            </a:fld>
            <a:endParaRPr lang="sk-SK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  <p:cxnSp>
        <p:nvCxnSpPr>
          <p:cNvPr id="10" name="Priama spojnica 15"/>
          <p:cNvCxnSpPr/>
          <p:nvPr/>
        </p:nvCxnSpPr>
        <p:spPr>
          <a:xfrm flipH="1">
            <a:off x="8227800" y="8280"/>
            <a:ext cx="3810240" cy="381024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1" name="Priama spojnica 16"/>
          <p:cNvCxnSpPr/>
          <p:nvPr/>
        </p:nvCxnSpPr>
        <p:spPr>
          <a:xfrm flipH="1">
            <a:off x="6108120" y="91440"/>
            <a:ext cx="6080760" cy="608112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2" name="Priama spojnica 18"/>
          <p:cNvCxnSpPr/>
          <p:nvPr/>
        </p:nvCxnSpPr>
        <p:spPr>
          <a:xfrm flipH="1">
            <a:off x="7235640" y="228600"/>
            <a:ext cx="4953240" cy="4953240"/>
          </a:xfrm>
          <a:prstGeom prst="straightConnector1">
            <a:avLst/>
          </a:prstGeom>
          <a:ln w="12700" cap="rnd">
            <a:solidFill>
              <a:srgbClr val="FFFFFF"/>
            </a:solidFill>
            <a:round/>
          </a:ln>
        </p:spPr>
      </p:cxnSp>
      <p:cxnSp>
        <p:nvCxnSpPr>
          <p:cNvPr id="13" name="Priama spojnica 20"/>
          <p:cNvCxnSpPr/>
          <p:nvPr/>
        </p:nvCxnSpPr>
        <p:spPr>
          <a:xfrm flipH="1">
            <a:off x="7335720" y="32040"/>
            <a:ext cx="4853160" cy="485352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cxnSp>
        <p:nvCxnSpPr>
          <p:cNvPr id="14" name="Priama spojnica 22"/>
          <p:cNvCxnSpPr/>
          <p:nvPr/>
        </p:nvCxnSpPr>
        <p:spPr>
          <a:xfrm flipH="1">
            <a:off x="7845120" y="609480"/>
            <a:ext cx="4343760" cy="4343760"/>
          </a:xfrm>
          <a:prstGeom prst="straightConnector1">
            <a:avLst/>
          </a:prstGeom>
          <a:ln w="31750" cap="rnd">
            <a:solidFill>
              <a:srgbClr val="FFFFFF"/>
            </a:solidFill>
            <a:round/>
          </a:ln>
        </p:spPr>
      </p:cxnSp>
      <p:sp>
        <p:nvSpPr>
          <p:cNvPr id="1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F496F"/>
                </a:solidFill>
                <a:latin typeface="Century Gothic"/>
              </a:rPr>
              <a:t>Kliknúť na úpravu formátu textu osnovy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1600" b="0" strike="noStrike" spc="-1">
                <a:solidFill>
                  <a:srgbClr val="0F496F"/>
                </a:solidFill>
                <a:latin typeface="Century Gothic"/>
              </a:rPr>
              <a:t>Druhá úroveň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1400" b="0" strike="noStrike" spc="-1">
                <a:solidFill>
                  <a:srgbClr val="0F496F"/>
                </a:solidFill>
                <a:latin typeface="Century Gothic"/>
              </a:rPr>
              <a:t>Tretia úroveň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sk-SK" sz="1400" b="0" strike="noStrike" spc="-1">
                <a:solidFill>
                  <a:srgbClr val="0F496F"/>
                </a:solidFill>
                <a:latin typeface="Century Gothic"/>
              </a:rPr>
              <a:t>Štvrtá úroveň osnovy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F496F"/>
                </a:solidFill>
                <a:latin typeface="Century Gothic"/>
              </a:rPr>
              <a:t>Piata úroveň osnovy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F496F"/>
                </a:solidFill>
                <a:latin typeface="Century Gothic"/>
              </a:rPr>
              <a:t>Šiesta úroveň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sk-SK" sz="2000" b="0" strike="noStrike" spc="-1">
                <a:solidFill>
                  <a:srgbClr val="0F496F"/>
                </a:solidFill>
                <a:latin typeface="Century Gothic"/>
              </a:rPr>
              <a:t>Siedma úroveň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">
              <a:srgbClr val="6BD1EC"/>
            </a:gs>
            <a:gs pos="100000">
              <a:srgbClr val="06588E"/>
            </a:gs>
          </a:gsLst>
          <a:lin ang="61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Skupina 6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cxnSp>
          <p:nvCxnSpPr>
            <p:cNvPr id="53" name="Priama spojnica 7"/>
            <p:cNvCxnSpPr/>
            <p:nvPr/>
          </p:nvCxnSpPr>
          <p:spPr>
            <a:xfrm flipH="1">
              <a:off x="11275920" y="2963160"/>
              <a:ext cx="912960" cy="91332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54" name="Priama spojnica 8"/>
            <p:cNvCxnSpPr/>
            <p:nvPr/>
          </p:nvCxnSpPr>
          <p:spPr>
            <a:xfrm flipH="1">
              <a:off x="9206640" y="3190320"/>
              <a:ext cx="2982240" cy="29822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55" name="Priama spojnica 9"/>
            <p:cNvCxnSpPr/>
            <p:nvPr/>
          </p:nvCxnSpPr>
          <p:spPr>
            <a:xfrm flipH="1">
              <a:off x="10292040" y="3285000"/>
              <a:ext cx="1896840" cy="18968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56" name="Priama spojnica 10"/>
            <p:cNvCxnSpPr/>
            <p:nvPr/>
          </p:nvCxnSpPr>
          <p:spPr>
            <a:xfrm flipH="1">
              <a:off x="10442880" y="3130920"/>
              <a:ext cx="1746000" cy="174600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  <p:cxnSp>
          <p:nvCxnSpPr>
            <p:cNvPr id="57" name="Priama spojnica 11"/>
            <p:cNvCxnSpPr/>
            <p:nvPr/>
          </p:nvCxnSpPr>
          <p:spPr>
            <a:xfrm flipH="1">
              <a:off x="10918800" y="3682800"/>
              <a:ext cx="1270080" cy="127044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</p:grp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84360" y="4487400"/>
            <a:ext cx="8534160" cy="1506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sk-SK" sz="3600" b="0" strike="noStrike" cap="all" spc="-1">
                <a:solidFill>
                  <a:srgbClr val="FFFFFF"/>
                </a:solidFill>
                <a:latin typeface="Century Gothic"/>
              </a:rPr>
              <a:t>Kliknite sem a upravte štýl predlohy nadpisov</a:t>
            </a:r>
            <a:endParaRPr lang="sk-SK" sz="36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84360" y="685800"/>
            <a:ext cx="4937400" cy="3614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285840" indent="-28584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2000" b="0" strike="noStrike" spc="-1">
                <a:solidFill>
                  <a:srgbClr val="0F496F"/>
                </a:solidFill>
                <a:latin typeface="Century Gothic"/>
              </a:rPr>
              <a:t>Upraviť štýly predlohy textu</a:t>
            </a:r>
          </a:p>
          <a:p>
            <a:pPr marL="743040" lvl="1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800" b="0" strike="noStrike" spc="-1">
                <a:solidFill>
                  <a:srgbClr val="0F496F"/>
                </a:solidFill>
                <a:latin typeface="Century Gothic"/>
              </a:rPr>
              <a:t>Druhá úroveň</a:t>
            </a:r>
          </a:p>
          <a:p>
            <a:pPr marL="1200240" lvl="2" indent="-28584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600" b="0" strike="noStrike" spc="-1">
                <a:solidFill>
                  <a:srgbClr val="0F496F"/>
                </a:solidFill>
                <a:latin typeface="Century Gothic"/>
              </a:rPr>
              <a:t>Tretia úroveň</a:t>
            </a:r>
          </a:p>
          <a:p>
            <a:pPr marL="1542960" lvl="3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400" b="0" strike="noStrike" spc="-1">
                <a:solidFill>
                  <a:srgbClr val="0F496F"/>
                </a:solidFill>
                <a:latin typeface="Century Gothic"/>
              </a:rPr>
              <a:t>Štvrtá úroveň</a:t>
            </a:r>
          </a:p>
          <a:p>
            <a:pPr marL="2000160" lvl="4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400" b="0" strike="noStrike" spc="-1">
                <a:solidFill>
                  <a:srgbClr val="0F496F"/>
                </a:solidFill>
                <a:latin typeface="Century Gothic"/>
              </a:rPr>
              <a:t>Piata úroveň</a:t>
            </a: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5808240" y="685800"/>
            <a:ext cx="4934160" cy="36147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285840" indent="-28584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2000" b="0" strike="noStrike" spc="-1">
                <a:solidFill>
                  <a:srgbClr val="0F496F"/>
                </a:solidFill>
                <a:latin typeface="Century Gothic"/>
              </a:rPr>
              <a:t>Upraviť štýly predlohy textu</a:t>
            </a:r>
          </a:p>
          <a:p>
            <a:pPr marL="743040" lvl="1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800" b="0" strike="noStrike" spc="-1">
                <a:solidFill>
                  <a:srgbClr val="0F496F"/>
                </a:solidFill>
                <a:latin typeface="Century Gothic"/>
              </a:rPr>
              <a:t>Druhá úroveň</a:t>
            </a:r>
          </a:p>
          <a:p>
            <a:pPr marL="1200240" lvl="2" indent="-28584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600" b="0" strike="noStrike" spc="-1">
                <a:solidFill>
                  <a:srgbClr val="0F496F"/>
                </a:solidFill>
                <a:latin typeface="Century Gothic"/>
              </a:rPr>
              <a:t>Tretia úroveň</a:t>
            </a:r>
          </a:p>
          <a:p>
            <a:pPr marL="1542960" lvl="3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400" b="0" strike="noStrike" spc="-1">
                <a:solidFill>
                  <a:srgbClr val="0F496F"/>
                </a:solidFill>
                <a:latin typeface="Century Gothic"/>
              </a:rPr>
              <a:t>Štvrtá úroveň</a:t>
            </a:r>
          </a:p>
          <a:p>
            <a:pPr marL="2000160" lvl="4" indent="-17136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1400" b="0" strike="noStrike" spc="-1">
                <a:solidFill>
                  <a:srgbClr val="0F496F"/>
                </a:solidFill>
                <a:latin typeface="Century Gothic"/>
              </a:rPr>
              <a:t>Piata úroveň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dt" idx="4"/>
          </p:nvPr>
        </p:nvSpPr>
        <p:spPr>
          <a:xfrm>
            <a:off x="9904320" y="6172200"/>
            <a:ext cx="1599840" cy="364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defRPr lang="sk-SK" sz="1000" b="0" strike="noStrike" spc="-1">
                <a:solidFill>
                  <a:srgbClr val="0A304A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sk-SK" sz="1000" b="0" strike="noStrike" spc="-1">
                <a:solidFill>
                  <a:srgbClr val="0A304A"/>
                </a:solidFill>
                <a:latin typeface="Century Gothic"/>
              </a:rPr>
              <a:t>&lt;dátum/čas&gt;</a:t>
            </a:r>
            <a:endParaRPr lang="sk-SK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5"/>
          </p:nvPr>
        </p:nvSpPr>
        <p:spPr>
          <a:xfrm>
            <a:off x="684360" y="6172200"/>
            <a:ext cx="7543440" cy="364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ctr">
              <a:buNone/>
              <a:defRPr lang="sk-SK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sk-SK" sz="1400" b="0" strike="noStrike" spc="-1">
                <a:solidFill>
                  <a:srgbClr val="000000"/>
                </a:solidFill>
                <a:latin typeface="Times New Roman"/>
              </a:rPr>
              <a:t>&lt;päta&gt;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6"/>
          </p:nvPr>
        </p:nvSpPr>
        <p:spPr>
          <a:xfrm>
            <a:off x="10363320" y="5578560"/>
            <a:ext cx="1141920" cy="669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sk-SK" sz="3200" b="0" strike="noStrike" spc="-1">
                <a:solidFill>
                  <a:srgbClr val="0A304A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2C54167-C543-45DB-A6A0-775D099BE206}" type="slidenum">
              <a:rPr lang="sk-SK" sz="3200" b="0" strike="noStrike" spc="-1">
                <a:solidFill>
                  <a:srgbClr val="0A304A"/>
                </a:solidFill>
                <a:latin typeface="Century Gothic"/>
              </a:rPr>
              <a:t>‹#›</a:t>
            </a:fld>
            <a:endParaRPr lang="sk-SK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">
              <a:srgbClr val="6BD1EC"/>
            </a:gs>
            <a:gs pos="100000">
              <a:srgbClr val="06588E"/>
            </a:gs>
          </a:gsLst>
          <a:lin ang="61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Skupina 6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cxnSp>
          <p:nvCxnSpPr>
            <p:cNvPr id="101" name="Priama spojnica 7"/>
            <p:cNvCxnSpPr/>
            <p:nvPr/>
          </p:nvCxnSpPr>
          <p:spPr>
            <a:xfrm flipH="1">
              <a:off x="11275920" y="2963160"/>
              <a:ext cx="912960" cy="91332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02" name="Priama spojnica 8"/>
            <p:cNvCxnSpPr/>
            <p:nvPr/>
          </p:nvCxnSpPr>
          <p:spPr>
            <a:xfrm flipH="1">
              <a:off x="9206640" y="3190320"/>
              <a:ext cx="2982240" cy="29822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03" name="Priama spojnica 9"/>
            <p:cNvCxnSpPr/>
            <p:nvPr/>
          </p:nvCxnSpPr>
          <p:spPr>
            <a:xfrm flipH="1">
              <a:off x="10292040" y="3285000"/>
              <a:ext cx="1896840" cy="18968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04" name="Priama spojnica 10"/>
            <p:cNvCxnSpPr/>
            <p:nvPr/>
          </p:nvCxnSpPr>
          <p:spPr>
            <a:xfrm flipH="1">
              <a:off x="10442880" y="3130920"/>
              <a:ext cx="1746000" cy="174600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  <p:cxnSp>
          <p:nvCxnSpPr>
            <p:cNvPr id="105" name="Priama spojnica 11"/>
            <p:cNvCxnSpPr/>
            <p:nvPr/>
          </p:nvCxnSpPr>
          <p:spPr>
            <a:xfrm flipH="1">
              <a:off x="10918800" y="3682800"/>
              <a:ext cx="1270080" cy="127044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</p:grpSp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84360" y="2006640"/>
            <a:ext cx="8534160" cy="22813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sk-SK" sz="3600" b="0" strike="noStrike" cap="all" spc="-1">
                <a:solidFill>
                  <a:srgbClr val="FFFFFF"/>
                </a:solidFill>
                <a:latin typeface="Century Gothic"/>
              </a:rPr>
              <a:t>Kliknite sem a upravte štýl predlohy nadpisov</a:t>
            </a:r>
            <a:endParaRPr lang="sk-SK" sz="36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 type="body"/>
          </p:nvPr>
        </p:nvSpPr>
        <p:spPr>
          <a:xfrm>
            <a:off x="684360" y="4495680"/>
            <a:ext cx="8534160" cy="14983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1800" b="0" strike="noStrike" spc="-1">
                <a:solidFill>
                  <a:srgbClr val="0F496F"/>
                </a:solidFill>
                <a:latin typeface="Century Gothic"/>
              </a:rPr>
              <a:t>Upraviť štýly predlohy textu</a:t>
            </a:r>
          </a:p>
        </p:txBody>
      </p:sp>
      <p:sp>
        <p:nvSpPr>
          <p:cNvPr id="108" name="PlaceHolder 3"/>
          <p:cNvSpPr>
            <a:spLocks noGrp="1"/>
          </p:cNvSpPr>
          <p:nvPr>
            <p:ph type="dt" idx="7"/>
          </p:nvPr>
        </p:nvSpPr>
        <p:spPr>
          <a:xfrm>
            <a:off x="9904320" y="6172200"/>
            <a:ext cx="1599840" cy="364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r">
              <a:lnSpc>
                <a:spcPct val="100000"/>
              </a:lnSpc>
              <a:buNone/>
              <a:defRPr lang="sk-SK" sz="1000" b="0" strike="noStrike" spc="-1">
                <a:solidFill>
                  <a:srgbClr val="0A304A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r>
              <a:rPr lang="sk-SK" sz="1000" b="0" strike="noStrike" spc="-1">
                <a:solidFill>
                  <a:srgbClr val="0A304A"/>
                </a:solidFill>
                <a:latin typeface="Century Gothic"/>
              </a:rPr>
              <a:t>&lt;dátum/čas&gt;</a:t>
            </a:r>
            <a:endParaRPr lang="sk-SK" sz="10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 type="ftr" idx="8"/>
          </p:nvPr>
        </p:nvSpPr>
        <p:spPr>
          <a:xfrm>
            <a:off x="684360" y="6172200"/>
            <a:ext cx="7543440" cy="3646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>
            <a:lvl1pPr indent="0" algn="ctr">
              <a:buNone/>
              <a:defRPr lang="sk-SK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sk-SK" sz="1400" b="0" strike="noStrike" spc="-1">
                <a:solidFill>
                  <a:srgbClr val="000000"/>
                </a:solidFill>
                <a:latin typeface="Times New Roman"/>
              </a:rPr>
              <a:t>&lt;päta&gt;</a:t>
            </a:r>
          </a:p>
        </p:txBody>
      </p:sp>
      <p:sp>
        <p:nvSpPr>
          <p:cNvPr id="110" name="PlaceHolder 5"/>
          <p:cNvSpPr>
            <a:spLocks noGrp="1"/>
          </p:cNvSpPr>
          <p:nvPr>
            <p:ph type="sldNum" idx="9"/>
          </p:nvPr>
        </p:nvSpPr>
        <p:spPr>
          <a:xfrm>
            <a:off x="10363320" y="5578560"/>
            <a:ext cx="1141920" cy="66960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indent="0" algn="r">
              <a:lnSpc>
                <a:spcPct val="100000"/>
              </a:lnSpc>
              <a:buNone/>
              <a:defRPr lang="sk-SK" sz="3200" b="0" strike="noStrike" spc="-1">
                <a:solidFill>
                  <a:srgbClr val="0A304A"/>
                </a:solidFill>
                <a:latin typeface="Century Gothic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BFC06E2-BD8C-4FD4-81E6-564B8AFA20BC}" type="slidenum">
              <a:rPr lang="sk-SK" sz="3200" b="0" strike="noStrike" spc="-1">
                <a:solidFill>
                  <a:srgbClr val="0A304A"/>
                </a:solidFill>
                <a:latin typeface="Century Gothic"/>
              </a:rPr>
              <a:t>‹#›</a:t>
            </a:fld>
            <a:endParaRPr lang="sk-SK" sz="32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">
              <a:srgbClr val="6BD1EC"/>
            </a:gs>
            <a:gs pos="100000">
              <a:srgbClr val="06588E"/>
            </a:gs>
          </a:gsLst>
          <a:lin ang="61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" name="Obdĺžnik 65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sk-SK" sz="1800" b="0" strike="noStrike" spc="-1">
              <a:solidFill>
                <a:schemeClr val="lt1"/>
              </a:solidFill>
              <a:latin typeface="Century Gothic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7566840" y="1193040"/>
            <a:ext cx="3971520" cy="2090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0000"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sk-SK" sz="4800" b="1" strike="noStrike" cap="all" spc="-1" dirty="0">
                <a:solidFill>
                  <a:srgbClr val="000000"/>
                </a:solidFill>
                <a:latin typeface="Century Gothic"/>
              </a:rPr>
              <a:t>Špeciálna základná škola</a:t>
            </a:r>
            <a:endParaRPr lang="sk-SK" sz="4800" b="0" strike="noStrike" spc="-1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subTitle"/>
          </p:nvPr>
        </p:nvSpPr>
        <p:spPr>
          <a:xfrm>
            <a:off x="7436160" y="3418200"/>
            <a:ext cx="4455000" cy="3098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sk-SK" sz="2800" b="1" strike="noStrike" spc="-1">
                <a:solidFill>
                  <a:srgbClr val="000000"/>
                </a:solidFill>
                <a:latin typeface="Century Gothic"/>
              </a:rPr>
              <a:t>pre žiakov s telesným postihnutím</a:t>
            </a:r>
            <a:endParaRPr lang="sk-SK" sz="28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sk-SK" sz="3600" b="1" strike="noStrike" spc="-1">
                <a:solidFill>
                  <a:srgbClr val="000000"/>
                </a:solidFill>
                <a:latin typeface="Century Gothic"/>
              </a:rPr>
              <a:t>Dúbravská cesta 1</a:t>
            </a:r>
            <a:br>
              <a:rPr sz="3600"/>
            </a:br>
            <a:r>
              <a:rPr lang="sk-SK" sz="3600" b="1" strike="noStrike" spc="-1">
                <a:solidFill>
                  <a:srgbClr val="000000"/>
                </a:solidFill>
                <a:latin typeface="Century Gothic"/>
              </a:rPr>
              <a:t>Bratislava</a:t>
            </a:r>
            <a:endParaRPr lang="sk-SK" sz="36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56" name="Skupina 69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cxnSp>
          <p:nvCxnSpPr>
            <p:cNvPr id="157" name="Priama spojnica 70"/>
            <p:cNvCxnSpPr/>
            <p:nvPr/>
          </p:nvCxnSpPr>
          <p:spPr>
            <a:xfrm flipH="1">
              <a:off x="11275920" y="2963160"/>
              <a:ext cx="912960" cy="91332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58" name="Priama spojnica 71"/>
            <p:cNvCxnSpPr/>
            <p:nvPr/>
          </p:nvCxnSpPr>
          <p:spPr>
            <a:xfrm flipH="1">
              <a:off x="9206640" y="3190320"/>
              <a:ext cx="2982240" cy="29822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59" name="Priama spojnica 72"/>
            <p:cNvCxnSpPr/>
            <p:nvPr/>
          </p:nvCxnSpPr>
          <p:spPr>
            <a:xfrm flipH="1">
              <a:off x="10292040" y="3285000"/>
              <a:ext cx="1896840" cy="18968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60" name="Priama spojnica 73"/>
            <p:cNvCxnSpPr/>
            <p:nvPr/>
          </p:nvCxnSpPr>
          <p:spPr>
            <a:xfrm flipH="1">
              <a:off x="10442880" y="3130920"/>
              <a:ext cx="1746000" cy="174600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  <p:cxnSp>
          <p:nvCxnSpPr>
            <p:cNvPr id="161" name="Priama spojnica 74"/>
            <p:cNvCxnSpPr/>
            <p:nvPr/>
          </p:nvCxnSpPr>
          <p:spPr>
            <a:xfrm flipH="1">
              <a:off x="10918800" y="3682800"/>
              <a:ext cx="1270080" cy="127044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</p:grpSp>
      <p:sp>
        <p:nvSpPr>
          <p:cNvPr id="162" name="Zástupný objekt pre text 2"/>
          <p:cNvSpPr/>
          <p:nvPr/>
        </p:nvSpPr>
        <p:spPr>
          <a:xfrm>
            <a:off x="1092060" y="5643360"/>
            <a:ext cx="4910040" cy="87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pos="0" algn="l"/>
              </a:tabLst>
            </a:pPr>
            <a:r>
              <a:rPr lang="sk-SK" sz="2400" b="1" strike="noStrike" spc="-1" dirty="0">
                <a:solidFill>
                  <a:srgbClr val="FF0000"/>
                </a:solidFill>
                <a:latin typeface="Century Gothic"/>
              </a:rPr>
              <a:t>16.10. 2026 – CUKRY, TUKY, SOĽ</a:t>
            </a:r>
            <a:endParaRPr lang="sk-SK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3" name="Obrázok 162"/>
          <p:cNvPicPr/>
          <p:nvPr/>
        </p:nvPicPr>
        <p:blipFill>
          <a:blip r:embed="rId3"/>
          <a:stretch/>
        </p:blipFill>
        <p:spPr>
          <a:xfrm rot="21588600">
            <a:off x="802440" y="385200"/>
            <a:ext cx="5489280" cy="5034240"/>
          </a:xfrm>
          <a:prstGeom prst="round2Diag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10000">
              <a:srgbClr val="6BD1EC"/>
            </a:gs>
            <a:gs pos="100000">
              <a:srgbClr val="06588E"/>
            </a:gs>
          </a:gsLst>
          <a:lin ang="61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Skupina 23"/>
          <p:cNvGrpSpPr/>
          <p:nvPr/>
        </p:nvGrpSpPr>
        <p:grpSpPr>
          <a:xfrm>
            <a:off x="9206640" y="2963160"/>
            <a:ext cx="2981880" cy="3209040"/>
            <a:chOff x="9206640" y="2963160"/>
            <a:chExt cx="2981880" cy="3209040"/>
          </a:xfrm>
        </p:grpSpPr>
        <p:cxnSp>
          <p:nvCxnSpPr>
            <p:cNvPr id="165" name="Priama spojnica 24"/>
            <p:cNvCxnSpPr/>
            <p:nvPr/>
          </p:nvCxnSpPr>
          <p:spPr>
            <a:xfrm flipH="1">
              <a:off x="11275920" y="2963160"/>
              <a:ext cx="912960" cy="91332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66" name="Priama spojnica 25"/>
            <p:cNvCxnSpPr/>
            <p:nvPr/>
          </p:nvCxnSpPr>
          <p:spPr>
            <a:xfrm flipH="1">
              <a:off x="9206640" y="3190320"/>
              <a:ext cx="2982240" cy="29822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67" name="Priama spojnica 26"/>
            <p:cNvCxnSpPr/>
            <p:nvPr/>
          </p:nvCxnSpPr>
          <p:spPr>
            <a:xfrm flipH="1">
              <a:off x="10292040" y="3285000"/>
              <a:ext cx="1896840" cy="1896840"/>
            </a:xfrm>
            <a:prstGeom prst="straightConnector1">
              <a:avLst/>
            </a:prstGeom>
            <a:ln w="9525" cap="rnd">
              <a:solidFill>
                <a:srgbClr val="FFFFFF"/>
              </a:solidFill>
              <a:round/>
            </a:ln>
          </p:spPr>
        </p:cxnSp>
        <p:cxnSp>
          <p:nvCxnSpPr>
            <p:cNvPr id="168" name="Priama spojnica 27"/>
            <p:cNvCxnSpPr/>
            <p:nvPr/>
          </p:nvCxnSpPr>
          <p:spPr>
            <a:xfrm flipH="1">
              <a:off x="10442880" y="3130920"/>
              <a:ext cx="1746000" cy="174600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  <p:cxnSp>
          <p:nvCxnSpPr>
            <p:cNvPr id="169" name="Priama spojnica 28"/>
            <p:cNvCxnSpPr/>
            <p:nvPr/>
          </p:nvCxnSpPr>
          <p:spPr>
            <a:xfrm flipH="1">
              <a:off x="10918800" y="3682800"/>
              <a:ext cx="1270080" cy="1270440"/>
            </a:xfrm>
            <a:prstGeom prst="straightConnector1">
              <a:avLst/>
            </a:prstGeom>
            <a:ln w="28575" cap="rnd">
              <a:solidFill>
                <a:srgbClr val="FFFFFF"/>
              </a:solidFill>
              <a:round/>
            </a:ln>
          </p:spPr>
        </p:cxnSp>
      </p:grpSp>
      <p:grpSp>
        <p:nvGrpSpPr>
          <p:cNvPr id="170" name="Zástupný obsah 8"/>
          <p:cNvGrpSpPr/>
          <p:nvPr/>
        </p:nvGrpSpPr>
        <p:grpSpPr>
          <a:xfrm>
            <a:off x="6499800" y="904973"/>
            <a:ext cx="5007840" cy="5533534"/>
            <a:chOff x="6499800" y="1234080"/>
            <a:chExt cx="4462200" cy="3868201"/>
          </a:xfrm>
        </p:grpSpPr>
        <p:sp>
          <p:nvSpPr>
            <p:cNvPr id="171" name="Obdĺžnik 170"/>
            <p:cNvSpPr/>
            <p:nvPr/>
          </p:nvSpPr>
          <p:spPr>
            <a:xfrm>
              <a:off x="6499800" y="1234080"/>
              <a:ext cx="4462200" cy="361080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2" name="Obdĺžnik: zaoblené rohy 171"/>
            <p:cNvSpPr/>
            <p:nvPr/>
          </p:nvSpPr>
          <p:spPr>
            <a:xfrm>
              <a:off x="6499800" y="1234440"/>
              <a:ext cx="4462200" cy="1031040"/>
            </a:xfrm>
            <a:prstGeom prst="roundRect">
              <a:avLst>
                <a:gd name="adj" fmla="val 10000"/>
              </a:avLst>
            </a:prstGeom>
            <a:solidFill>
              <a:schemeClr val="dk2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3" name="Obdĺžnik 172"/>
            <p:cNvSpPr/>
            <p:nvPr/>
          </p:nvSpPr>
          <p:spPr>
            <a:xfrm>
              <a:off x="6811560" y="1466640"/>
              <a:ext cx="567000" cy="567000"/>
            </a:xfrm>
            <a:prstGeom prst="rect">
              <a:avLst/>
            </a:prstGeom>
            <a:blipFill rotWithShape="0">
              <a:blip r:embed="rId3"/>
              <a:srcRect/>
              <a:stretch/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4" name="Obdĺžnik 173"/>
            <p:cNvSpPr/>
            <p:nvPr/>
          </p:nvSpPr>
          <p:spPr>
            <a:xfrm>
              <a:off x="7624800" y="1234440"/>
              <a:ext cx="3270960" cy="103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9080" tIns="109080" rIns="109080" bIns="109080" numCol="1" spcCol="1440" anchor="ctr">
              <a:noAutofit/>
            </a:bodyPr>
            <a:lstStyle/>
            <a:p>
              <a:pPr>
                <a:lnSpc>
                  <a:spcPct val="100000"/>
                </a:lnSpc>
                <a:spcAft>
                  <a:spcPts val="629"/>
                </a:spcAft>
                <a:tabLst>
                  <a:tab pos="0" algn="l"/>
                </a:tabLst>
              </a:pPr>
              <a:r>
                <a:rPr lang="sk-SK" sz="1800" b="0" strike="noStrike" spc="-1">
                  <a:solidFill>
                    <a:srgbClr val="FFFFFF"/>
                  </a:solidFill>
                  <a:latin typeface="Century Gothic"/>
                </a:rPr>
                <a:t>Oboznámenie sa s témou</a:t>
              </a:r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  <a:p>
              <a:pPr>
                <a:lnSpc>
                  <a:spcPct val="100000"/>
                </a:lnSpc>
                <a:spcAft>
                  <a:spcPts val="629"/>
                </a:spcAft>
                <a:tabLst>
                  <a:tab pos="0" algn="l"/>
                </a:tabLst>
              </a:pPr>
              <a:r>
                <a:rPr lang="sk-SK" sz="1800" b="0" strike="noStrike" spc="-1">
                  <a:solidFill>
                    <a:srgbClr val="FFFFFF"/>
                  </a:solidFill>
                  <a:latin typeface="Century Gothic"/>
                </a:rPr>
                <a:t>v rámci projektu</a:t>
              </a:r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5" name="Obdĺžnik: zaoblené rohy 174"/>
            <p:cNvSpPr/>
            <p:nvPr/>
          </p:nvSpPr>
          <p:spPr>
            <a:xfrm>
              <a:off x="6499800" y="2523960"/>
              <a:ext cx="4462200" cy="1031040"/>
            </a:xfrm>
            <a:prstGeom prst="roundRect">
              <a:avLst>
                <a:gd name="adj" fmla="val 10000"/>
              </a:avLst>
            </a:prstGeom>
            <a:solidFill>
              <a:schemeClr val="dk2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6" name="Obdĺžnik 175"/>
            <p:cNvSpPr/>
            <p:nvPr/>
          </p:nvSpPr>
          <p:spPr>
            <a:xfrm>
              <a:off x="6811560" y="2756160"/>
              <a:ext cx="567000" cy="567000"/>
            </a:xfrm>
            <a:prstGeom prst="rect">
              <a:avLst/>
            </a:prstGeom>
            <a:blipFill rotWithShape="0">
              <a:blip r:embed="rId4"/>
              <a:srcRect/>
              <a:stretch/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7" name="Obdĺžnik 176"/>
            <p:cNvSpPr/>
            <p:nvPr/>
          </p:nvSpPr>
          <p:spPr>
            <a:xfrm>
              <a:off x="7624800" y="2523960"/>
              <a:ext cx="3270960" cy="103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9080" tIns="109080" rIns="109080" bIns="109080" numCol="1" spcCol="1440" anchor="ctr">
              <a:noAutofit/>
            </a:bodyPr>
            <a:lstStyle/>
            <a:p>
              <a:pPr>
                <a:lnSpc>
                  <a:spcPct val="100000"/>
                </a:lnSpc>
                <a:spcAft>
                  <a:spcPts val="629"/>
                </a:spcAft>
                <a:tabLst>
                  <a:tab pos="0" algn="l"/>
                </a:tabLst>
              </a:pPr>
              <a:r>
                <a:rPr lang="sk-SK" sz="1800" b="0" strike="noStrike" spc="-1">
                  <a:solidFill>
                    <a:srgbClr val="FFFFFF"/>
                  </a:solidFill>
                  <a:latin typeface="Century Gothic"/>
                </a:rPr>
                <a:t>Nákup potravín v obchode</a:t>
              </a:r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8" name="Obdĺžnik: zaoblené rohy 177"/>
            <p:cNvSpPr/>
            <p:nvPr/>
          </p:nvSpPr>
          <p:spPr>
            <a:xfrm>
              <a:off x="6499800" y="3813120"/>
              <a:ext cx="4462200" cy="1031040"/>
            </a:xfrm>
            <a:prstGeom prst="roundRect">
              <a:avLst>
                <a:gd name="adj" fmla="val 10000"/>
              </a:avLst>
            </a:prstGeom>
            <a:solidFill>
              <a:schemeClr val="dk2">
                <a:hueOff val="0"/>
                <a:satOff val="0"/>
                <a:lumOff val="0"/>
                <a:alphaOff val="0"/>
              </a:scheme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79" name="Obdĺžnik 178"/>
            <p:cNvSpPr/>
            <p:nvPr/>
          </p:nvSpPr>
          <p:spPr>
            <a:xfrm>
              <a:off x="6811560" y="4045320"/>
              <a:ext cx="567000" cy="567000"/>
            </a:xfrm>
            <a:prstGeom prst="rect">
              <a:avLst/>
            </a:prstGeom>
            <a:blipFill rotWithShape="0">
              <a:blip r:embed="rId5"/>
              <a:srcRect/>
              <a:stretch/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0" name="Obdĺžnik 179"/>
            <p:cNvSpPr/>
            <p:nvPr/>
          </p:nvSpPr>
          <p:spPr>
            <a:xfrm>
              <a:off x="7624800" y="3813120"/>
              <a:ext cx="3270960" cy="103104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9080" tIns="109080" rIns="109080" bIns="109080" numCol="1" spcCol="1440" anchor="ctr">
              <a:noAutofit/>
            </a:bodyPr>
            <a:lstStyle/>
            <a:p>
              <a:pPr>
                <a:lnSpc>
                  <a:spcPct val="100000"/>
                </a:lnSpc>
                <a:spcAft>
                  <a:spcPts val="629"/>
                </a:spcAft>
                <a:tabLst>
                  <a:tab pos="0" algn="l"/>
                </a:tabLst>
              </a:pPr>
              <a:endParaRPr lang="sk-SK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81" name="BlokTextu 180"/>
            <p:cNvSpPr txBox="1"/>
            <p:nvPr/>
          </p:nvSpPr>
          <p:spPr>
            <a:xfrm>
              <a:off x="7598412" y="4003920"/>
              <a:ext cx="2821428" cy="1098361"/>
            </a:xfrm>
            <a:prstGeom prst="rect">
              <a:avLst/>
            </a:prstGeom>
            <a:noFill/>
            <a:ln w="0">
              <a:noFill/>
            </a:ln>
          </p:spPr>
          <p:txBody>
            <a:bodyPr lIns="90000" tIns="45000" rIns="90000" bIns="45000" anchor="t">
              <a:noAutofit/>
            </a:bodyPr>
            <a:lstStyle/>
            <a:p>
              <a:r>
                <a:rPr lang="sk-SK" sz="1800" b="0" strike="noStrike" spc="-1" dirty="0">
                  <a:solidFill>
                    <a:srgbClr val="FFFFFF"/>
                  </a:solidFill>
                  <a:latin typeface="Century Gothic"/>
                </a:rPr>
                <a:t>Ochutnávka dobrôt</a:t>
              </a:r>
            </a:p>
            <a:p>
              <a:endParaRPr lang="sk-SK" spc="-1" dirty="0">
                <a:solidFill>
                  <a:srgbClr val="FFFFFF"/>
                </a:solidFill>
                <a:latin typeface="Century Gothic"/>
              </a:endParaRPr>
            </a:p>
            <a:p>
              <a:r>
                <a:rPr lang="sk-SK" spc="-1" dirty="0">
                  <a:solidFill>
                    <a:srgbClr val="FFFFFF"/>
                  </a:solidFill>
                  <a:latin typeface="Century Gothic"/>
                </a:rPr>
                <a:t>Realizácia JESENNÉHO MENU</a:t>
              </a:r>
              <a:endParaRPr lang="sk-SK" sz="18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82" name="Zástupný objekt pre text 2"/>
          <p:cNvSpPr/>
          <p:nvPr/>
        </p:nvSpPr>
        <p:spPr>
          <a:xfrm>
            <a:off x="684360" y="215280"/>
            <a:ext cx="5088600" cy="637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marL="285840" indent="-285840">
              <a:lnSpc>
                <a:spcPct val="150000"/>
              </a:lnSpc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2400" b="1" strike="noStrike" spc="-1" dirty="0">
                <a:solidFill>
                  <a:srgbClr val="000000"/>
                </a:solidFill>
                <a:latin typeface="Century Gothic"/>
              </a:rPr>
              <a:t>V rámci „Hovorme o jedle“ sme si so žiakmi so zdravotným </a:t>
            </a:r>
            <a:r>
              <a:rPr lang="sk-SK" sz="2400" b="1" spc="-1" dirty="0">
                <a:solidFill>
                  <a:srgbClr val="000000"/>
                </a:solidFill>
                <a:latin typeface="Century Gothic"/>
              </a:rPr>
              <a:t>znevýhodnený</a:t>
            </a:r>
            <a:r>
              <a:rPr lang="sk-SK" sz="2400" b="1" strike="noStrike" spc="-1" dirty="0">
                <a:solidFill>
                  <a:srgbClr val="000000"/>
                </a:solidFill>
                <a:latin typeface="Century Gothic"/>
              </a:rPr>
              <a:t>m rôzneho druhu vybrali súťažno-vzdelávaciu aktivitu zameranú na</a:t>
            </a:r>
            <a:r>
              <a:rPr lang="sk-SK" sz="2400" spc="-1" dirty="0">
                <a:solidFill>
                  <a:srgbClr val="000000"/>
                </a:solidFill>
                <a:latin typeface="Arial"/>
              </a:rPr>
              <a:t> </a:t>
            </a:r>
            <a:r>
              <a:rPr lang="sk-SK" sz="2400" b="1" strike="noStrike" spc="-1" dirty="0">
                <a:solidFill>
                  <a:srgbClr val="000000"/>
                </a:solidFill>
                <a:latin typeface="Century Gothic"/>
              </a:rPr>
              <a:t>CUKRY, TUKY, SOĽ.</a:t>
            </a:r>
          </a:p>
          <a:p>
            <a:pPr marL="285840" indent="-285840">
              <a:lnSpc>
                <a:spcPct val="150000"/>
              </a:lnSpc>
              <a:buClr>
                <a:srgbClr val="FFFFFF"/>
              </a:buClr>
              <a:buSzPct val="80000"/>
              <a:buFont typeface="Wingdings 3" charset="2"/>
              <a:buChar char=""/>
            </a:pPr>
            <a:endParaRPr lang="sk-SK" sz="2400" b="0" strike="noStrike" spc="-1" dirty="0">
              <a:solidFill>
                <a:srgbClr val="000000"/>
              </a:solidFill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FFFFFF"/>
              </a:buClr>
              <a:buSzPct val="80000"/>
              <a:buFont typeface="Wingdings 3" charset="2"/>
              <a:buChar char=""/>
            </a:pPr>
            <a:r>
              <a:rPr lang="sk-SK" sz="2400" b="1" strike="noStrike" spc="-1" dirty="0">
                <a:solidFill>
                  <a:srgbClr val="000000"/>
                </a:solidFill>
                <a:latin typeface="Century Gothic"/>
              </a:rPr>
              <a:t>Deň realizácie: 16.10.2026.</a:t>
            </a:r>
            <a:endParaRPr lang="sk-SK" sz="24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/>
          </p:nvPr>
        </p:nvSpPr>
        <p:spPr>
          <a:xfrm>
            <a:off x="524103" y="311597"/>
            <a:ext cx="11287681" cy="5925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indent="0" algn="ctr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2800" b="1" strike="noStrike" cap="all" spc="-1" dirty="0">
                <a:solidFill>
                  <a:srgbClr val="0F496F"/>
                </a:solidFill>
                <a:latin typeface="Century Gothic"/>
              </a:rPr>
              <a:t>Oboznámenie sa s témou v rámci projektu</a:t>
            </a:r>
            <a:endParaRPr lang="sk-SK" sz="2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So žiakmi z triedy 1.A, 4.A a 9.A sme sa porozprávali o zdravých a nezdravých cukroch, tukoch a soli v potravinách.</a:t>
            </a:r>
          </a:p>
          <a:p>
            <a:pPr marL="28584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Prostredníctvom projektu sme hľadali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F496F"/>
                </a:solidFill>
                <a:latin typeface="Century Gothic"/>
              </a:rPr>
              <a:t>	    </a:t>
            </a: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v nákupných letákoch potraviny,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F496F"/>
                </a:solidFill>
                <a:latin typeface="Century Gothic"/>
              </a:rPr>
              <a:t>    </a:t>
            </a: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ktoré obsahujú cukry, tuky a soľ.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F496F"/>
                </a:solidFill>
                <a:latin typeface="Century Gothic"/>
              </a:rPr>
              <a:t>    </a:t>
            </a: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Následne sme ich vystrihli a vytriedili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F496F"/>
                </a:solidFill>
                <a:latin typeface="Century Gothic"/>
              </a:rPr>
              <a:t>    </a:t>
            </a: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podľa stanovených kritérií ako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F496F"/>
                </a:solidFill>
                <a:latin typeface="Century Gothic"/>
              </a:rPr>
              <a:t>    </a:t>
            </a: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zdravé a nezdravé.</a:t>
            </a:r>
          </a:p>
          <a:p>
            <a:pPr marL="28584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6CDBADBD-F566-4048-8F05-0B389B6DD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355" y="1743956"/>
            <a:ext cx="6707976" cy="497263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/>
          </p:nvPr>
        </p:nvSpPr>
        <p:spPr>
          <a:xfrm>
            <a:off x="684360" y="331560"/>
            <a:ext cx="10808280" cy="6292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 indent="0" algn="ctr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2800" b="1" strike="noStrike" cap="all" spc="-1" dirty="0">
                <a:solidFill>
                  <a:srgbClr val="0F496F"/>
                </a:solidFill>
                <a:latin typeface="Century Gothic"/>
              </a:rPr>
              <a:t>Nákup potravín v obchode</a:t>
            </a:r>
            <a:endParaRPr lang="sk-SK" sz="2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-3088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Z potravín, ktoré sme vytriedili v predošlom projekte sme si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spravili nákupný zoznam.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-3088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FFFFFF"/>
                </a:solidFill>
                <a:latin typeface="Century Gothic"/>
              </a:rPr>
              <a:t>V obchode sme hľadali potraviny ako rôzne druhy syra, rýb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FFFFFF"/>
                </a:solidFill>
                <a:latin typeface="Century Gothic"/>
              </a:rPr>
              <a:t>v konzerve, olej, bryndzu, sladkosti, ovocie, zeleninu, atď.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-3088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FFFFFF"/>
                </a:solidFill>
                <a:latin typeface="Century Gothic"/>
              </a:rPr>
              <a:t>Tiež sme hľadali, či predávajú rôzne druhy soli, napr. morskú, </a:t>
            </a:r>
            <a:r>
              <a:rPr lang="sk-SK" sz="1800" b="0" strike="noStrike" spc="-1" dirty="0" err="1">
                <a:solidFill>
                  <a:srgbClr val="FFFFFF"/>
                </a:solidFill>
                <a:latin typeface="Century Gothic"/>
              </a:rPr>
              <a:t>himalajskú</a:t>
            </a:r>
            <a:r>
              <a:rPr lang="sk-SK" sz="1800" b="0" strike="noStrike" spc="-1" dirty="0">
                <a:solidFill>
                  <a:srgbClr val="FFFFFF"/>
                </a:solidFill>
                <a:latin typeface="Century Gothic"/>
              </a:rPr>
              <a:t>,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FFFFFF"/>
                </a:solidFill>
                <a:latin typeface="Century Gothic"/>
              </a:rPr>
              <a:t>soľ do kúpeľa a inak ochutené. 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-3088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FFFFFF"/>
                </a:solidFill>
                <a:latin typeface="Century Gothic"/>
              </a:rPr>
              <a:t>Po úspešnom nákupe sme si sami naúčtovali nákup v samoobslužnej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FFFFFF"/>
                </a:solidFill>
                <a:latin typeface="Century Gothic"/>
              </a:rPr>
              <a:t>    pokladni. Takéto nakupovanie majú žiaci veľmi radi.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308880" indent="-3088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S radosťou a hrdo </a:t>
            </a:r>
            <a:r>
              <a:rPr lang="sk-SK" sz="1800" spc="-1" dirty="0">
                <a:solidFill>
                  <a:srgbClr val="000000"/>
                </a:solidFill>
                <a:latin typeface="Century Gothic"/>
              </a:rPr>
              <a:t>si žiaci </a:t>
            </a: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priniesli svoj nákup do školy,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    ktorý správne uskladnili.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</p:txBody>
      </p:sp>
      <p:pic>
        <p:nvPicPr>
          <p:cNvPr id="185" name="Obrázok 4"/>
          <p:cNvPicPr/>
          <p:nvPr/>
        </p:nvPicPr>
        <p:blipFill>
          <a:blip r:embed="rId2"/>
          <a:stretch/>
        </p:blipFill>
        <p:spPr>
          <a:xfrm>
            <a:off x="9062762" y="233640"/>
            <a:ext cx="2850480" cy="641376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/>
          </p:nvPr>
        </p:nvSpPr>
        <p:spPr>
          <a:xfrm>
            <a:off x="684360" y="268920"/>
            <a:ext cx="10808280" cy="6212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2800" b="1" strike="noStrike" cap="all" spc="-1" dirty="0">
                <a:solidFill>
                  <a:srgbClr val="0F496F"/>
                </a:solidFill>
                <a:latin typeface="Century Gothic"/>
              </a:rPr>
              <a:t>Ochutnávka dobrôt</a:t>
            </a:r>
            <a:endParaRPr lang="sk-SK" sz="2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1800" b="1" spc="-1" dirty="0">
                <a:solidFill>
                  <a:srgbClr val="0F496F"/>
                </a:solidFill>
                <a:latin typeface="Century Gothic"/>
              </a:rPr>
              <a:t>	</a:t>
            </a:r>
            <a:r>
              <a:rPr lang="sk-SK" sz="1800" b="1" spc="-1" dirty="0">
                <a:solidFill>
                  <a:srgbClr val="FF0000"/>
                </a:solidFill>
                <a:latin typeface="Century Gothic"/>
              </a:rPr>
              <a:t>SOĽ AKO KONZERVAČNÁ LÁTKA</a:t>
            </a:r>
            <a:endParaRPr lang="sk-SK" sz="1800" b="1" strike="noStrike" spc="-1" dirty="0">
              <a:solidFill>
                <a:srgbClr val="FF0000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strike="noStrike" spc="-1" dirty="0">
                <a:solidFill>
                  <a:schemeClr val="bg1"/>
                </a:solidFill>
                <a:latin typeface="Century Gothic"/>
              </a:rPr>
              <a:t>Príprava BRYNDZOVEJ NÁTIERKY</a:t>
            </a: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strike="noStrike" spc="-1" dirty="0">
                <a:solidFill>
                  <a:schemeClr val="bg1"/>
                </a:solidFill>
                <a:latin typeface="Century Gothic"/>
              </a:rPr>
              <a:t>Ochutnávka KYSLEJ KAPUSTY a TUNIAKA V KONZERVE</a:t>
            </a:r>
            <a:endParaRPr lang="sk-SK" sz="1800" spc="-1" dirty="0">
              <a:solidFill>
                <a:schemeClr val="bg1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               </a:t>
            </a:r>
            <a:r>
              <a:rPr lang="sk-SK" sz="1800" b="1" strike="noStrike" spc="-1" dirty="0">
                <a:solidFill>
                  <a:srgbClr val="FF0000"/>
                </a:solidFill>
                <a:latin typeface="Century Gothic"/>
              </a:rPr>
              <a:t>CUKOR </a:t>
            </a:r>
            <a:r>
              <a:rPr lang="sk-SK" sz="1800" b="1" spc="-1" dirty="0">
                <a:solidFill>
                  <a:srgbClr val="FF0000"/>
                </a:solidFill>
                <a:latin typeface="Century Gothic"/>
              </a:rPr>
              <a:t>V ZDRAVEJ A NEZDRAVEJ FORME</a:t>
            </a: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sk-SK" sz="1800" spc="-1" dirty="0">
                <a:solidFill>
                  <a:schemeClr val="bg1"/>
                </a:solidFill>
                <a:latin typeface="Century Gothic"/>
              </a:rPr>
              <a:t>Ochutnávka OVOCIA A ZELENINY</a:t>
            </a: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sk-SK" sz="1800" b="0" strike="noStrike" spc="-1" dirty="0">
                <a:solidFill>
                  <a:schemeClr val="bg1"/>
                </a:solidFill>
                <a:latin typeface="Century Gothic"/>
              </a:rPr>
              <a:t>Ochutnávka CHLIEB S MEDOM</a:t>
            </a: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sk-SK" sz="1800" spc="-1" dirty="0">
                <a:solidFill>
                  <a:schemeClr val="bg1"/>
                </a:solidFill>
                <a:latin typeface="Century Gothic"/>
              </a:rPr>
              <a:t>Identifikácia NEZDRAVÝCH SLADKOSTÍ</a:t>
            </a: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ü"/>
              <a:tabLst>
                <a:tab pos="0" algn="l"/>
              </a:tabLst>
            </a:pPr>
            <a:endParaRPr lang="sk-SK" sz="1800" b="0" strike="noStrike" spc="-1" dirty="0">
              <a:solidFill>
                <a:srgbClr val="000000"/>
              </a:solidFill>
              <a:latin typeface="Century Gothic"/>
            </a:endParaRP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00000"/>
                </a:solidFill>
                <a:latin typeface="Century Gothic"/>
              </a:rPr>
              <a:t>              </a:t>
            </a:r>
            <a:r>
              <a:rPr lang="sk-SK" sz="1800" b="1" spc="-1" dirty="0">
                <a:solidFill>
                  <a:srgbClr val="FF0000"/>
                </a:solidFill>
                <a:latin typeface="Century Gothic"/>
              </a:rPr>
              <a:t>TUKY V ZDRAVEJ FORME</a:t>
            </a:r>
          </a:p>
          <a:p>
            <a:pPr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panose="05000000000000000000" pitchFamily="2" charset="2"/>
              <a:buChar char="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F496F"/>
                </a:solidFill>
                <a:latin typeface="Century Gothic"/>
              </a:rPr>
              <a:t> </a:t>
            </a:r>
            <a:r>
              <a:rPr lang="sk-SK" sz="1800" b="0" strike="noStrike" spc="-1" dirty="0">
                <a:solidFill>
                  <a:schemeClr val="bg1"/>
                </a:solidFill>
                <a:latin typeface="Century Gothic"/>
              </a:rPr>
              <a:t>Ochutnávka TUNIAKA V KONZERVE,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chemeClr val="bg1"/>
                </a:solidFill>
                <a:latin typeface="Century Gothic"/>
              </a:rPr>
              <a:t>    </a:t>
            </a:r>
            <a:r>
              <a:rPr lang="sk-SK" sz="1800" b="0" strike="noStrike" spc="-1" dirty="0">
                <a:solidFill>
                  <a:schemeClr val="bg1"/>
                </a:solidFill>
                <a:latin typeface="Century Gothic"/>
              </a:rPr>
              <a:t>ORECHOV, použitie rôzneho druhu OLEJA</a:t>
            </a: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74205236-9A59-4DCB-A433-CF7030B496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968" y="1222180"/>
            <a:ext cx="4881827" cy="488182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/>
          </p:nvPr>
        </p:nvSpPr>
        <p:spPr>
          <a:xfrm>
            <a:off x="684360" y="268920"/>
            <a:ext cx="10808280" cy="6212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2800" b="1" strike="noStrike" cap="all" spc="-1" dirty="0">
                <a:solidFill>
                  <a:srgbClr val="0F496F"/>
                </a:solidFill>
                <a:latin typeface="Century Gothic"/>
              </a:rPr>
              <a:t>Spoznávanie druhov soli</a:t>
            </a:r>
            <a:endParaRPr lang="sk-SK" sz="2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Žiaci pomocou zmyslov rozdeľovali a určovali druhy soli: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jedlá,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morská,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sk-SK" sz="1800" b="0" strike="noStrike" spc="-1" dirty="0" err="1">
                <a:solidFill>
                  <a:srgbClr val="000000"/>
                </a:solidFill>
                <a:latin typeface="Century Gothic"/>
              </a:rPr>
              <a:t>Himalajská</a:t>
            </a: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,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s rôznymi príchuťami (s medvedím cesnakom, slaninkou, bylinkami).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28584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Vyskúšali aj soľ do kúpeľa s vôňou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     levandule, do ktorej si vkladal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00000"/>
                </a:solidFill>
                <a:latin typeface="Century Gothic"/>
              </a:rPr>
              <a:t>    </a:t>
            </a: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 svoje ruky.</a:t>
            </a: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93768D93-636B-4F6B-ABE4-9618F4A42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662" y="376920"/>
            <a:ext cx="2638525" cy="3518032"/>
          </a:xfrm>
          <a:prstGeom prst="round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AC979368-19DD-42BF-BD6E-92F07130A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256" y="4002952"/>
            <a:ext cx="2696712" cy="2696712"/>
          </a:xfrm>
          <a:prstGeom prst="rect">
            <a:avLst/>
          </a:prstGeom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E6E8E515-A140-4F29-97A8-F166F00A99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207" y="3375000"/>
            <a:ext cx="3231564" cy="32315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44A42D8E-F5E3-43BF-95A4-9346B2B876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760" y="2869693"/>
            <a:ext cx="4968482" cy="3693175"/>
          </a:xfrm>
          <a:prstGeom prst="round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A4CF4868-1B44-4B6B-BB7E-B4B8E122A0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6607" y="329938"/>
            <a:ext cx="3179144" cy="3408830"/>
          </a:xfrm>
          <a:prstGeom prst="round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7" name="Obrázok 6">
            <a:extLst>
              <a:ext uri="{FF2B5EF4-FFF2-40B4-BE49-F238E27FC236}">
                <a16:creationId xmlns:a16="http://schemas.microsoft.com/office/drawing/2014/main" id="{38F1AE5E-B1B3-4DDA-AD28-F108CCBC3D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249" y="328103"/>
            <a:ext cx="3179146" cy="4388178"/>
          </a:xfrm>
          <a:prstGeom prst="roundRect">
            <a:avLst/>
          </a:prstGeom>
          <a:ln w="28575">
            <a:solidFill>
              <a:srgbClr val="FFFF0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/>
          </p:nvPr>
        </p:nvSpPr>
        <p:spPr>
          <a:xfrm>
            <a:off x="684360" y="268920"/>
            <a:ext cx="10808280" cy="6212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None/>
              <a:tabLst>
                <a:tab pos="0" algn="l"/>
              </a:tabLst>
            </a:pPr>
            <a:r>
              <a:rPr lang="sk-SK" sz="2800" b="1" strike="noStrike" cap="all" spc="-1" dirty="0">
                <a:solidFill>
                  <a:srgbClr val="0F496F"/>
                </a:solidFill>
                <a:latin typeface="Century Gothic"/>
              </a:rPr>
              <a:t>         REALIZÁCIA JESENNÉHO MENU</a:t>
            </a:r>
            <a:endParaRPr lang="sk-SK" sz="2800" b="0" strike="noStrike" spc="-1" dirty="0">
              <a:solidFill>
                <a:srgbClr val="0F496F"/>
              </a:solidFill>
              <a:latin typeface="Century Gothic"/>
            </a:endParaRPr>
          </a:p>
          <a:p>
            <a:pPr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None/>
              <a:tabLst>
                <a:tab pos="0" algn="l"/>
              </a:tabLst>
            </a:pPr>
            <a:endParaRPr lang="sk-SK" sz="1800" b="0" strike="noStrike" spc="-1" dirty="0">
              <a:solidFill>
                <a:srgbClr val="0F496F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spc="-1" dirty="0">
                <a:solidFill>
                  <a:srgbClr val="000000"/>
                </a:solidFill>
                <a:latin typeface="Century Gothic"/>
              </a:rPr>
              <a:t>So žiakmi sme si pripravili a ukuchtili JESENNÉ DOBROTY,</a:t>
            </a:r>
          </a:p>
          <a:p>
            <a:pPr marL="0" indent="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None/>
              <a:tabLst>
                <a:tab pos="0" algn="l"/>
              </a:tabLst>
            </a:pPr>
            <a:r>
              <a:rPr lang="sk-SK" sz="1800" spc="-1" dirty="0">
                <a:solidFill>
                  <a:srgbClr val="000000"/>
                </a:solidFill>
                <a:latin typeface="Century Gothic"/>
              </a:rPr>
              <a:t>     z ktorých sme si vytvorili pestré JESENNÉ MENU.</a:t>
            </a:r>
            <a:endParaRPr lang="sk-SK" sz="1800" b="0" strike="noStrike" spc="-1" dirty="0">
              <a:solidFill>
                <a:srgbClr val="000000"/>
              </a:solidFill>
              <a:latin typeface="Century Gothic"/>
            </a:endParaRP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1" strike="noStrike" spc="-1" dirty="0">
                <a:solidFill>
                  <a:srgbClr val="000000"/>
                </a:solidFill>
                <a:latin typeface="Century Gothic"/>
              </a:rPr>
              <a:t>Tvorilo ho:  </a:t>
            </a: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predjedlo, polievka, hlavné jedlo, dezert.</a:t>
            </a:r>
          </a:p>
          <a:p>
            <a:pPr marL="285840" indent="-28584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FFFFFF"/>
              </a:buClr>
              <a:buSzPct val="80000"/>
              <a:buFont typeface="Wingdings" charset="2"/>
              <a:buChar char=""/>
              <a:tabLst>
                <a:tab pos="0" algn="l"/>
              </a:tabLst>
            </a:pPr>
            <a:r>
              <a:rPr lang="sk-SK" sz="1800" b="0" strike="noStrike" spc="-1" dirty="0">
                <a:solidFill>
                  <a:srgbClr val="000000"/>
                </a:solidFill>
                <a:latin typeface="Century Gothic"/>
              </a:rPr>
              <a:t>Popísali sme si čo naše jedlo obsahovalo.</a:t>
            </a:r>
            <a:endParaRPr lang="sk-SK" sz="1600" b="0" strike="noStrike" spc="-1" dirty="0">
              <a:solidFill>
                <a:srgbClr val="0F496F"/>
              </a:solidFill>
              <a:latin typeface="Century Gothic"/>
            </a:endParaRPr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AACEB725-E51C-4F6B-92F3-B2AD69D6B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302" y="224760"/>
            <a:ext cx="4534885" cy="6408479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1D44DD9C-4E8B-4AD3-AC96-7A5B1DEE0D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24574" y="2095827"/>
            <a:ext cx="3857733" cy="540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520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7566840" y="1193040"/>
            <a:ext cx="3971520" cy="20908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 fontScale="90000"/>
          </a:bodyPr>
          <a:lstStyle/>
          <a:p>
            <a:pPr indent="0" algn="ctr">
              <a:lnSpc>
                <a:spcPct val="150000"/>
              </a:lnSpc>
              <a:buNone/>
            </a:pPr>
            <a:r>
              <a:rPr lang="sk-SK" sz="4800" b="1" strike="noStrike" cap="all" spc="-1">
                <a:solidFill>
                  <a:srgbClr val="000000"/>
                </a:solidFill>
                <a:latin typeface="Century Gothic"/>
              </a:rPr>
              <a:t>Špeciálna základná škola</a:t>
            </a:r>
            <a:endParaRPr lang="sk-SK" sz="4800" b="0" strike="noStrike" spc="-1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subTitle"/>
          </p:nvPr>
        </p:nvSpPr>
        <p:spPr>
          <a:xfrm>
            <a:off x="7436160" y="3418200"/>
            <a:ext cx="4455000" cy="30988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indent="0"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sk-SK" sz="2800" b="1" strike="noStrike" spc="-1">
                <a:solidFill>
                  <a:srgbClr val="000000"/>
                </a:solidFill>
                <a:latin typeface="Century Gothic"/>
              </a:rPr>
              <a:t>pre žiakov s telesným postihnutím</a:t>
            </a:r>
            <a:endParaRPr lang="sk-SK" sz="2800" b="0" strike="noStrike" spc="-1">
              <a:solidFill>
                <a:srgbClr val="000000"/>
              </a:solidFill>
              <a:latin typeface="Arial"/>
            </a:endParaRPr>
          </a:p>
          <a:p>
            <a:pPr indent="0" algn="ctr">
              <a:lnSpc>
                <a:spcPct val="150000"/>
              </a:lnSpc>
              <a:buNone/>
              <a:tabLst>
                <a:tab pos="0" algn="l"/>
              </a:tabLst>
            </a:pPr>
            <a:r>
              <a:rPr lang="sk-SK" sz="3600" b="1" strike="noStrike" spc="-1">
                <a:solidFill>
                  <a:srgbClr val="000000"/>
                </a:solidFill>
                <a:latin typeface="Century Gothic"/>
              </a:rPr>
              <a:t>Dúbravská cesta 1</a:t>
            </a:r>
            <a:br>
              <a:rPr sz="3600"/>
            </a:br>
            <a:r>
              <a:rPr lang="sk-SK" sz="3600" b="1" strike="noStrike" spc="-1">
                <a:solidFill>
                  <a:srgbClr val="000000"/>
                </a:solidFill>
                <a:latin typeface="Century Gothic"/>
              </a:rPr>
              <a:t>Bratislava</a:t>
            </a:r>
            <a:endParaRPr lang="sk-SK" sz="3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Zástupný objekt pre text 2"/>
          <p:cNvSpPr/>
          <p:nvPr/>
        </p:nvSpPr>
        <p:spPr>
          <a:xfrm>
            <a:off x="300600" y="5065200"/>
            <a:ext cx="6772320" cy="1720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rmAutofit fontScale="96000"/>
          </a:bodyPr>
          <a:lstStyle/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pos="0" algn="l"/>
              </a:tabLst>
            </a:pPr>
            <a:r>
              <a:rPr lang="sk-SK" sz="2400" b="1" strike="noStrike" spc="-1">
                <a:solidFill>
                  <a:srgbClr val="FF0000"/>
                </a:solidFill>
                <a:latin typeface="Century Gothic"/>
              </a:rPr>
              <a:t>		16.10. 2026 – CUKRY, TUKY, SOĽ</a:t>
            </a:r>
            <a:endParaRPr lang="sk-SK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pos="0" algn="l"/>
              </a:tabLst>
            </a:pPr>
            <a:r>
              <a:rPr lang="sk-SK" sz="2400" b="1" strike="noStrike" spc="-1">
                <a:solidFill>
                  <a:srgbClr val="FFFFFF"/>
                </a:solidFill>
                <a:latin typeface="Century Gothic"/>
              </a:rPr>
              <a:t>Aktivitu zrealizovali a prezentáciu vypracovali:</a:t>
            </a:r>
            <a:endParaRPr lang="sk-SK" sz="24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pos="0" algn="l"/>
              </a:tabLst>
            </a:pPr>
            <a:r>
              <a:rPr lang="sk-SK" sz="2400" b="1" strike="noStrike" spc="-1">
                <a:solidFill>
                  <a:srgbClr val="FFFFFF"/>
                </a:solidFill>
                <a:latin typeface="Century Gothic"/>
              </a:rPr>
              <a:t>Mgr. L. Kyseláková, PaedDr. J. Francz</a:t>
            </a:r>
            <a:endParaRPr lang="sk-SK" sz="24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94" name="Obrázok 193"/>
          <p:cNvPicPr/>
          <p:nvPr/>
        </p:nvPicPr>
        <p:blipFill>
          <a:blip r:embed="rId3"/>
          <a:stretch/>
        </p:blipFill>
        <p:spPr>
          <a:xfrm rot="21588600">
            <a:off x="802079" y="254668"/>
            <a:ext cx="5130000" cy="4704480"/>
          </a:xfrm>
          <a:prstGeom prst="round2Diag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Výsek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ýsek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ýsek">
  <a:themeElements>
    <a:clrScheme name="Slice">
      <a:dk1>
        <a:srgbClr val="000000"/>
      </a:dk1>
      <a:lt1>
        <a:srgbClr val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Návrh ukážky štúdia</Template>
  <TotalTime>127</TotalTime>
  <Words>438</Words>
  <Application>Microsoft Office PowerPoint</Application>
  <PresentationFormat>Širokouhlá</PresentationFormat>
  <Paragraphs>78</Paragraphs>
  <Slides>9</Slides>
  <Notes>3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3</vt:i4>
      </vt:variant>
      <vt:variant>
        <vt:lpstr>Nadpisy snímok</vt:lpstr>
      </vt:variant>
      <vt:variant>
        <vt:i4>9</vt:i4>
      </vt:variant>
    </vt:vector>
  </HeadingPairs>
  <TitlesOfParts>
    <vt:vector size="18" baseType="lpstr">
      <vt:lpstr>Arial</vt:lpstr>
      <vt:lpstr>Century Gothic</vt:lpstr>
      <vt:lpstr>Symbol</vt:lpstr>
      <vt:lpstr>Times New Roman</vt:lpstr>
      <vt:lpstr>Wingdings</vt:lpstr>
      <vt:lpstr>Wingdings 3</vt:lpstr>
      <vt:lpstr>Výsek</vt:lpstr>
      <vt:lpstr>Výsek</vt:lpstr>
      <vt:lpstr>Výsek</vt:lpstr>
      <vt:lpstr>Špeciálna základná škola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Špeciálna základná škola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Špeciálna základná škola</dc:title>
  <dc:subject/>
  <dc:creator>dubravska</dc:creator>
  <dc:description/>
  <cp:lastModifiedBy>dubravska</cp:lastModifiedBy>
  <cp:revision>9</cp:revision>
  <dcterms:created xsi:type="dcterms:W3CDTF">2025-10-07T11:58:22Z</dcterms:created>
  <dcterms:modified xsi:type="dcterms:W3CDTF">2026-10-19T06:28:19Z</dcterms:modified>
  <dc:language>sk-SK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Notes">
    <vt:i4>3</vt:i4>
  </property>
  <property fmtid="{D5CDD505-2E9C-101B-9397-08002B2CF9AE}" pid="4" name="PresentationFormat">
    <vt:lpwstr>Širokouhlá</vt:lpwstr>
  </property>
  <property fmtid="{D5CDD505-2E9C-101B-9397-08002B2CF9AE}" pid="5" name="Slides">
    <vt:i4>9</vt:i4>
  </property>
</Properties>
</file>